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emf" ContentType="image/x-emf"/>
  <Default Extension="rels" ContentType="application/vnd.openxmlformats-package.relationships+xml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60" r:id="rId1"/>
  </p:sldMasterIdLst>
  <p:notesMasterIdLst>
    <p:notesMasterId r:id="rId10"/>
  </p:notesMasterIdLst>
  <p:handoutMasterIdLst>
    <p:handoutMasterId r:id="rId11"/>
  </p:handoutMasterIdLst>
  <p:sldIdLst>
    <p:sldId id="363" r:id="rId2"/>
    <p:sldId id="355" r:id="rId3"/>
    <p:sldId id="357" r:id="rId4"/>
    <p:sldId id="359" r:id="rId5"/>
    <p:sldId id="362" r:id="rId6"/>
    <p:sldId id="361" r:id="rId7"/>
    <p:sldId id="358" r:id="rId8"/>
    <p:sldId id="360" r:id="rId9"/>
  </p:sldIdLst>
  <p:sldSz cx="10688638" cy="7553325"/>
  <p:notesSz cx="6858000" cy="9144000"/>
  <p:defaultTextStyle>
    <a:defPPr>
      <a:defRPr lang="en-US"/>
    </a:defPPr>
    <a:lvl1pPr marL="0" algn="l" defTabSz="49740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1pPr>
    <a:lvl2pPr marL="497400" algn="l" defTabSz="49740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2pPr>
    <a:lvl3pPr marL="994801" algn="l" defTabSz="49740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3pPr>
    <a:lvl4pPr marL="1492200" algn="l" defTabSz="49740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4pPr>
    <a:lvl5pPr marL="1989600" algn="l" defTabSz="49740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5pPr>
    <a:lvl6pPr marL="2487001" algn="l" defTabSz="49740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6pPr>
    <a:lvl7pPr marL="2984400" algn="l" defTabSz="49740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7pPr>
    <a:lvl8pPr marL="3481801" algn="l" defTabSz="49740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8pPr>
    <a:lvl9pPr marL="3979199" algn="l" defTabSz="49740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379">
          <p15:clr>
            <a:srgbClr val="A4A3A4"/>
          </p15:clr>
        </p15:guide>
        <p15:guide id="2" pos="336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191" autoAdjust="0"/>
    <p:restoredTop sz="94660"/>
  </p:normalViewPr>
  <p:slideViewPr>
    <p:cSldViewPr snapToGrid="0" snapToObjects="1">
      <p:cViewPr varScale="1">
        <p:scale>
          <a:sx n="92" d="100"/>
          <a:sy n="92" d="100"/>
        </p:scale>
        <p:origin x="-104" y="-120"/>
      </p:cViewPr>
      <p:guideLst>
        <p:guide orient="horz" pos="2379"/>
        <p:guide pos="336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handoutMaster" Target="handoutMasters/handoutMaster1.xml"/><Relationship Id="rId12" Type="http://schemas.openxmlformats.org/officeDocument/2006/relationships/printerSettings" Target="printerSettings/printerSettings1.bin"/><Relationship Id="rId13" Type="http://schemas.openxmlformats.org/officeDocument/2006/relationships/presProps" Target="presProps.xml"/><Relationship Id="rId14" Type="http://schemas.openxmlformats.org/officeDocument/2006/relationships/viewProps" Target="viewProps.xml"/><Relationship Id="rId15" Type="http://schemas.openxmlformats.org/officeDocument/2006/relationships/theme" Target="theme/them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195A0A-DDBA-BA4C-98E5-E83C030E8DE2}" type="datetimeFigureOut">
              <a:rPr lang="en-US" smtClean="0"/>
              <a:pPr/>
              <a:t>6/30/15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885F324-B627-DA44-8265-889895E0FDC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5966739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9FA5A58-F7BF-8441-8610-100F7686809B}" type="datetimeFigureOut">
              <a:rPr lang="en-US" smtClean="0"/>
              <a:pPr/>
              <a:t>6/30/15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003300" y="685800"/>
            <a:ext cx="4851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568BC0-127C-914A-AD47-895E879654D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492223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9740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97400" algn="l" defTabSz="49740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94801" algn="l" defTabSz="49740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492200" algn="l" defTabSz="49740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989600" algn="l" defTabSz="49740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487001" algn="l" defTabSz="49740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984400" algn="l" defTabSz="49740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481801" algn="l" defTabSz="49740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979199" algn="l" defTabSz="49740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1648" y="2346430"/>
            <a:ext cx="9085342" cy="161906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03298" y="4280218"/>
            <a:ext cx="7482047" cy="1930294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48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2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89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70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18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7919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4583B7-7AE2-447F-90E4-630F256776B0}" type="datetime1">
              <a:rPr lang="en-US" altLang="zh-CN" smtClean="0"/>
              <a:t>6/30/15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SCINT2015 / LongZhou@USTC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E6587A-BF88-D648-8266-18148C3B2A2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907253-DB8D-4259-ADD0-FF4C91ED2A10}" type="datetime1">
              <a:rPr lang="en-US" altLang="zh-CN" smtClean="0"/>
              <a:t>6/30/15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SCINT2015 / LongZhou@USTC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E6587A-BF88-D648-8266-18148C3B2A2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749262" y="302487"/>
            <a:ext cx="2404944" cy="644480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4434" y="302487"/>
            <a:ext cx="7036687" cy="644480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9DA88D-20CE-4F5A-9FAA-3CAC46886C80}" type="datetime1">
              <a:rPr lang="en-US" altLang="zh-CN" smtClean="0"/>
              <a:t>6/30/15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SCINT2015 / LongZhou@USTC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E6587A-BF88-D648-8266-18148C3B2A2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4432" y="-314995"/>
            <a:ext cx="9619774" cy="125888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4432" y="1371601"/>
            <a:ext cx="9619774" cy="537569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75AA22-43A9-4263-8296-11335B4A63C2}" type="datetime1">
              <a:rPr lang="en-US" altLang="zh-CN" smtClean="0"/>
              <a:t>6/30/15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SCINT2015 / LongZhou@USTC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E6587A-BF88-D648-8266-18148C3B2A2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4329" y="4853712"/>
            <a:ext cx="9085342" cy="1500174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4329" y="3201424"/>
            <a:ext cx="9085342" cy="1652289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4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994801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22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896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700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44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180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7919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1E6517-09F5-462E-AECD-190845991163}" type="datetime1">
              <a:rPr lang="en-US" altLang="zh-CN" smtClean="0"/>
              <a:t>6/30/15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SCINT2015 / LongZhou@USTC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E6587A-BF88-D648-8266-18148C3B2A2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4432" y="1762447"/>
            <a:ext cx="4720815" cy="4984845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33391" y="1762447"/>
            <a:ext cx="4720815" cy="4984845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AB73E-7F93-4AB0-8486-55C2693A84FC}" type="datetime1">
              <a:rPr lang="en-US" altLang="zh-CN" smtClean="0"/>
              <a:t>6/30/15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SCINT2015 / LongZhou@USTC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E6587A-BF88-D648-8266-18148C3B2A2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4432" y="1690756"/>
            <a:ext cx="4722671" cy="704627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400" indent="0">
              <a:buNone/>
              <a:defRPr sz="2200" b="1"/>
            </a:lvl2pPr>
            <a:lvl3pPr marL="994801" indent="0">
              <a:buNone/>
              <a:defRPr sz="2100" b="1"/>
            </a:lvl3pPr>
            <a:lvl4pPr marL="1492200" indent="0">
              <a:buNone/>
              <a:defRPr sz="1700" b="1"/>
            </a:lvl4pPr>
            <a:lvl5pPr marL="1989600" indent="0">
              <a:buNone/>
              <a:defRPr sz="1700" b="1"/>
            </a:lvl5pPr>
            <a:lvl6pPr marL="2487001" indent="0">
              <a:buNone/>
              <a:defRPr sz="1700" b="1"/>
            </a:lvl6pPr>
            <a:lvl7pPr marL="2984400" indent="0">
              <a:buNone/>
              <a:defRPr sz="1700" b="1"/>
            </a:lvl7pPr>
            <a:lvl8pPr marL="3481801" indent="0">
              <a:buNone/>
              <a:defRPr sz="1700" b="1"/>
            </a:lvl8pPr>
            <a:lvl9pPr marL="3979199" indent="0">
              <a:buNone/>
              <a:defRPr sz="17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4432" y="2395383"/>
            <a:ext cx="4722671" cy="4351905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1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29683" y="1690756"/>
            <a:ext cx="4724526" cy="704627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400" indent="0">
              <a:buNone/>
              <a:defRPr sz="2200" b="1"/>
            </a:lvl2pPr>
            <a:lvl3pPr marL="994801" indent="0">
              <a:buNone/>
              <a:defRPr sz="2100" b="1"/>
            </a:lvl3pPr>
            <a:lvl4pPr marL="1492200" indent="0">
              <a:buNone/>
              <a:defRPr sz="1700" b="1"/>
            </a:lvl4pPr>
            <a:lvl5pPr marL="1989600" indent="0">
              <a:buNone/>
              <a:defRPr sz="1700" b="1"/>
            </a:lvl5pPr>
            <a:lvl6pPr marL="2487001" indent="0">
              <a:buNone/>
              <a:defRPr sz="1700" b="1"/>
            </a:lvl6pPr>
            <a:lvl7pPr marL="2984400" indent="0">
              <a:buNone/>
              <a:defRPr sz="1700" b="1"/>
            </a:lvl7pPr>
            <a:lvl8pPr marL="3481801" indent="0">
              <a:buNone/>
              <a:defRPr sz="1700" b="1"/>
            </a:lvl8pPr>
            <a:lvl9pPr marL="3979199" indent="0">
              <a:buNone/>
              <a:defRPr sz="17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29683" y="2395383"/>
            <a:ext cx="4724526" cy="4351905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1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1F3D3C-1364-4295-A623-79BDF3D0338A}" type="datetime1">
              <a:rPr lang="en-US" altLang="zh-CN" smtClean="0"/>
              <a:t>6/30/15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SCINT2015 / LongZhou@USTC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E6587A-BF88-D648-8266-18148C3B2A2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FDFAD-0929-4A1B-85F2-DA5149C76D8D}" type="datetime1">
              <a:rPr lang="en-US" altLang="zh-CN" smtClean="0"/>
              <a:t>6/30/15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SCINT2015 / LongZhou@USTC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E6587A-BF88-D648-8266-18148C3B2A2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0366E7-A226-4605-83F6-C7D0D55158C3}" type="datetime1">
              <a:rPr lang="en-US" altLang="zh-CN" smtClean="0"/>
              <a:t>6/30/15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SCINT2015 / LongZhou@USTC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E6587A-BF88-D648-8266-18148C3B2A2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4432" y="300734"/>
            <a:ext cx="3516489" cy="1279869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78961" y="300738"/>
            <a:ext cx="5975246" cy="6446554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4432" y="1580607"/>
            <a:ext cx="3516489" cy="5166685"/>
          </a:xfrm>
        </p:spPr>
        <p:txBody>
          <a:bodyPr/>
          <a:lstStyle>
            <a:lvl1pPr marL="0" indent="0">
              <a:buNone/>
              <a:defRPr sz="1500"/>
            </a:lvl1pPr>
            <a:lvl2pPr marL="497400" indent="0">
              <a:buNone/>
              <a:defRPr sz="1300"/>
            </a:lvl2pPr>
            <a:lvl3pPr marL="994801" indent="0">
              <a:buNone/>
              <a:defRPr sz="1100"/>
            </a:lvl3pPr>
            <a:lvl4pPr marL="1492200" indent="0">
              <a:buNone/>
              <a:defRPr sz="1000"/>
            </a:lvl4pPr>
            <a:lvl5pPr marL="1989600" indent="0">
              <a:buNone/>
              <a:defRPr sz="1000"/>
            </a:lvl5pPr>
            <a:lvl6pPr marL="2487001" indent="0">
              <a:buNone/>
              <a:defRPr sz="1000"/>
            </a:lvl6pPr>
            <a:lvl7pPr marL="2984400" indent="0">
              <a:buNone/>
              <a:defRPr sz="1000"/>
            </a:lvl7pPr>
            <a:lvl8pPr marL="3481801" indent="0">
              <a:buNone/>
              <a:defRPr sz="1000"/>
            </a:lvl8pPr>
            <a:lvl9pPr marL="3979199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89B0C-4B22-49F8-9B10-1BAC726ADBB9}" type="datetime1">
              <a:rPr lang="en-US" altLang="zh-CN" smtClean="0"/>
              <a:t>6/30/15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SCINT2015 / LongZhou@USTC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E6587A-BF88-D648-8266-18148C3B2A2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95049" y="5287327"/>
            <a:ext cx="6413183" cy="624199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095049" y="674906"/>
            <a:ext cx="6413183" cy="4531995"/>
          </a:xfrm>
        </p:spPr>
        <p:txBody>
          <a:bodyPr/>
          <a:lstStyle>
            <a:lvl1pPr marL="0" indent="0">
              <a:buNone/>
              <a:defRPr sz="3500"/>
            </a:lvl1pPr>
            <a:lvl2pPr marL="497400" indent="0">
              <a:buNone/>
              <a:defRPr sz="3000"/>
            </a:lvl2pPr>
            <a:lvl3pPr marL="994801" indent="0">
              <a:buNone/>
              <a:defRPr sz="2600"/>
            </a:lvl3pPr>
            <a:lvl4pPr marL="1492200" indent="0">
              <a:buNone/>
              <a:defRPr sz="2200"/>
            </a:lvl4pPr>
            <a:lvl5pPr marL="1989600" indent="0">
              <a:buNone/>
              <a:defRPr sz="2200"/>
            </a:lvl5pPr>
            <a:lvl6pPr marL="2487001" indent="0">
              <a:buNone/>
              <a:defRPr sz="2200"/>
            </a:lvl6pPr>
            <a:lvl7pPr marL="2984400" indent="0">
              <a:buNone/>
              <a:defRPr sz="2200"/>
            </a:lvl7pPr>
            <a:lvl8pPr marL="3481801" indent="0">
              <a:buNone/>
              <a:defRPr sz="2200"/>
            </a:lvl8pPr>
            <a:lvl9pPr marL="3979199" indent="0">
              <a:buNone/>
              <a:defRPr sz="22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095049" y="5911526"/>
            <a:ext cx="6413183" cy="886466"/>
          </a:xfrm>
        </p:spPr>
        <p:txBody>
          <a:bodyPr/>
          <a:lstStyle>
            <a:lvl1pPr marL="0" indent="0">
              <a:buNone/>
              <a:defRPr sz="1500"/>
            </a:lvl1pPr>
            <a:lvl2pPr marL="497400" indent="0">
              <a:buNone/>
              <a:defRPr sz="1300"/>
            </a:lvl2pPr>
            <a:lvl3pPr marL="994801" indent="0">
              <a:buNone/>
              <a:defRPr sz="1100"/>
            </a:lvl3pPr>
            <a:lvl4pPr marL="1492200" indent="0">
              <a:buNone/>
              <a:defRPr sz="1000"/>
            </a:lvl4pPr>
            <a:lvl5pPr marL="1989600" indent="0">
              <a:buNone/>
              <a:defRPr sz="1000"/>
            </a:lvl5pPr>
            <a:lvl6pPr marL="2487001" indent="0">
              <a:buNone/>
              <a:defRPr sz="1000"/>
            </a:lvl6pPr>
            <a:lvl7pPr marL="2984400" indent="0">
              <a:buNone/>
              <a:defRPr sz="1000"/>
            </a:lvl7pPr>
            <a:lvl8pPr marL="3481801" indent="0">
              <a:buNone/>
              <a:defRPr sz="1000"/>
            </a:lvl8pPr>
            <a:lvl9pPr marL="3979199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8A3A10-9E93-4681-89F9-2AAA0205EDB4}" type="datetime1">
              <a:rPr lang="en-US" altLang="zh-CN" smtClean="0"/>
              <a:t>6/30/15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SCINT2015 / LongZhou@USTC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E6587A-BF88-D648-8266-18148C3B2A2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4432" y="302483"/>
            <a:ext cx="9619774" cy="1258888"/>
          </a:xfrm>
          <a:prstGeom prst="rect">
            <a:avLst/>
          </a:prstGeom>
        </p:spPr>
        <p:txBody>
          <a:bodyPr vert="horz" lIns="99480" tIns="49740" rIns="99480" bIns="4974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4432" y="1762447"/>
            <a:ext cx="9619774" cy="4984845"/>
          </a:xfrm>
          <a:prstGeom prst="rect">
            <a:avLst/>
          </a:prstGeom>
        </p:spPr>
        <p:txBody>
          <a:bodyPr vert="horz" lIns="99480" tIns="49740" rIns="99480" bIns="4974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34432" y="7125512"/>
            <a:ext cx="2494016" cy="402145"/>
          </a:xfrm>
          <a:prstGeom prst="rect">
            <a:avLst/>
          </a:prstGeom>
        </p:spPr>
        <p:txBody>
          <a:bodyPr vert="horz" lIns="99480" tIns="49740" rIns="99480" bIns="49740" rtlCol="0" anchor="ctr"/>
          <a:lstStyle>
            <a:lvl1pPr algn="l">
              <a:defRPr sz="1600">
                <a:solidFill>
                  <a:srgbClr val="0070C0"/>
                </a:solidFill>
                <a:latin typeface="Arial"/>
                <a:cs typeface="Arial"/>
              </a:defRPr>
            </a:lvl1pPr>
          </a:lstStyle>
          <a:p>
            <a:fld id="{E5CFA475-1D76-49BE-BECA-A32E094C7081}" type="datetime1">
              <a:rPr lang="en-US" altLang="zh-CN" smtClean="0"/>
              <a:pPr/>
              <a:t>6/30/15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51954" y="7125512"/>
            <a:ext cx="3384735" cy="402145"/>
          </a:xfrm>
          <a:prstGeom prst="rect">
            <a:avLst/>
          </a:prstGeom>
        </p:spPr>
        <p:txBody>
          <a:bodyPr vert="horz" lIns="99480" tIns="49740" rIns="99480" bIns="49740" rtlCol="0" anchor="ctr"/>
          <a:lstStyle>
            <a:lvl1pPr algn="ctr">
              <a:defRPr sz="1600">
                <a:solidFill>
                  <a:srgbClr val="0070C0"/>
                </a:solidFill>
                <a:latin typeface="Arial"/>
                <a:cs typeface="Arial"/>
              </a:defRPr>
            </a:lvl1pPr>
          </a:lstStyle>
          <a:p>
            <a:r>
              <a:rPr lang="en-US" smtClean="0"/>
              <a:t>SCINT2015 / LongZhou@USTC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60190" y="7125512"/>
            <a:ext cx="2494016" cy="402145"/>
          </a:xfrm>
          <a:prstGeom prst="rect">
            <a:avLst/>
          </a:prstGeom>
        </p:spPr>
        <p:txBody>
          <a:bodyPr vert="horz" lIns="99480" tIns="49740" rIns="99480" bIns="49740" rtlCol="0" anchor="ctr"/>
          <a:lstStyle>
            <a:lvl1pPr algn="r">
              <a:defRPr sz="1600">
                <a:solidFill>
                  <a:srgbClr val="0070C0"/>
                </a:solidFill>
              </a:defRPr>
            </a:lvl1pPr>
          </a:lstStyle>
          <a:p>
            <a:fld id="{B5E6587A-BF88-D648-8266-18148C3B2A2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7" name="Straight Connector 6"/>
          <p:cNvCxnSpPr/>
          <p:nvPr/>
        </p:nvCxnSpPr>
        <p:spPr>
          <a:xfrm>
            <a:off x="360739" y="575243"/>
            <a:ext cx="9989706" cy="1749"/>
          </a:xfrm>
          <a:prstGeom prst="line">
            <a:avLst/>
          </a:prstGeom>
          <a:ln>
            <a:gradFill flip="none" rotWithShape="1">
              <a:gsLst>
                <a:gs pos="20000">
                  <a:srgbClr val="3366FF"/>
                </a:gs>
                <a:gs pos="100000">
                  <a:srgbClr val="FFFFFF"/>
                </a:gs>
              </a:gsLst>
              <a:lin ang="0" scaled="1"/>
              <a:tileRect/>
            </a:gra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360739" y="7103652"/>
            <a:ext cx="9989706" cy="1749"/>
          </a:xfrm>
          <a:prstGeom prst="line">
            <a:avLst/>
          </a:prstGeom>
          <a:ln>
            <a:gradFill flip="none" rotWithShape="1">
              <a:gsLst>
                <a:gs pos="20000">
                  <a:schemeClr val="accent1"/>
                </a:gs>
                <a:gs pos="100000">
                  <a:srgbClr val="FFFFFF"/>
                </a:gs>
              </a:gsLst>
              <a:lin ang="10800000" scaled="0"/>
              <a:tileRect/>
            </a:gra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/>
  <p:txStyles>
    <p:titleStyle>
      <a:lvl1pPr algn="ctr" defTabSz="497400" rtl="0" eaLnBrk="1" latinLnBrk="0" hangingPunct="1">
        <a:spcBef>
          <a:spcPct val="0"/>
        </a:spcBef>
        <a:buNone/>
        <a:defRPr sz="4800" kern="1200">
          <a:solidFill>
            <a:srgbClr val="0070C0"/>
          </a:solidFill>
          <a:latin typeface="+mj-lt"/>
          <a:ea typeface="+mj-ea"/>
          <a:cs typeface="+mj-cs"/>
        </a:defRPr>
      </a:lvl1pPr>
    </p:titleStyle>
    <p:bodyStyle>
      <a:lvl1pPr marL="373049" indent="-373049" algn="l" defTabSz="497400" rtl="0" eaLnBrk="1" latinLnBrk="0" hangingPunct="1">
        <a:spcBef>
          <a:spcPct val="20000"/>
        </a:spcBef>
        <a:buFont typeface="Arial"/>
        <a:buChar char="•"/>
        <a:defRPr sz="3500" kern="1200">
          <a:solidFill>
            <a:schemeClr val="tx1"/>
          </a:solidFill>
          <a:latin typeface="+mn-lt"/>
          <a:ea typeface="+mn-ea"/>
          <a:cs typeface="+mn-cs"/>
        </a:defRPr>
      </a:lvl1pPr>
      <a:lvl2pPr marL="808276" indent="-310875" algn="l" defTabSz="497400" rtl="0" eaLnBrk="1" latinLnBrk="0" hangingPunct="1">
        <a:spcBef>
          <a:spcPct val="20000"/>
        </a:spcBef>
        <a:buFont typeface="Arial"/>
        <a:buChar char="–"/>
        <a:defRPr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3500" indent="-248700" algn="l" defTabSz="497400" rtl="0" eaLnBrk="1" latinLnBrk="0" hangingPunct="1">
        <a:spcBef>
          <a:spcPct val="20000"/>
        </a:spcBef>
        <a:buFont typeface="Arial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0900" indent="-248700" algn="l" defTabSz="497400" rtl="0" eaLnBrk="1" latinLnBrk="0" hangingPunct="1">
        <a:spcBef>
          <a:spcPct val="20000"/>
        </a:spcBef>
        <a:buFont typeface="Arial"/>
        <a:buChar char="–"/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8301" indent="-248700" algn="l" defTabSz="497400" rtl="0" eaLnBrk="1" latinLnBrk="0" hangingPunct="1">
        <a:spcBef>
          <a:spcPct val="20000"/>
        </a:spcBef>
        <a:buFont typeface="Arial"/>
        <a:buChar char="»"/>
        <a:defRPr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5698" indent="-248700" algn="l" defTabSz="497400" rtl="0" eaLnBrk="1" latinLnBrk="0" hangingPunct="1">
        <a:spcBef>
          <a:spcPct val="20000"/>
        </a:spcBef>
        <a:buFont typeface="Arial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3101" indent="-248700" algn="l" defTabSz="497400" rtl="0" eaLnBrk="1" latinLnBrk="0" hangingPunct="1">
        <a:spcBef>
          <a:spcPct val="20000"/>
        </a:spcBef>
        <a:buFont typeface="Arial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0501" indent="-248700" algn="l" defTabSz="497400" rtl="0" eaLnBrk="1" latinLnBrk="0" hangingPunct="1">
        <a:spcBef>
          <a:spcPct val="20000"/>
        </a:spcBef>
        <a:buFont typeface="Arial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27899" indent="-248700" algn="l" defTabSz="497400" rtl="0" eaLnBrk="1" latinLnBrk="0" hangingPunct="1">
        <a:spcBef>
          <a:spcPct val="20000"/>
        </a:spcBef>
        <a:buFont typeface="Arial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9740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497400" algn="l" defTabSz="49740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94801" algn="l" defTabSz="49740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492200" algn="l" defTabSz="49740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1989600" algn="l" defTabSz="49740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487001" algn="l" defTabSz="49740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2984400" algn="l" defTabSz="49740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481801" algn="l" defTabSz="49740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3979199" algn="l" defTabSz="49740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g"/><Relationship Id="rId3" Type="http://schemas.openxmlformats.org/officeDocument/2006/relationships/image" Target="../media/image2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4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emf"/><Relationship Id="rId3" Type="http://schemas.openxmlformats.org/officeDocument/2006/relationships/image" Target="../media/image7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emf"/><Relationship Id="rId3" Type="http://schemas.openxmlformats.org/officeDocument/2006/relationships/image" Target="../media/image9.e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4" Type="http://schemas.openxmlformats.org/officeDocument/2006/relationships/image" Target="../media/image12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4" Type="http://schemas.openxmlformats.org/officeDocument/2006/relationships/image" Target="../media/image15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2001748" y="1629047"/>
            <a:ext cx="689724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4000" dirty="0" smtClean="0"/>
              <a:t>BSO</a:t>
            </a:r>
            <a:r>
              <a:rPr kumimoji="1" lang="zh-CN" altLang="en-US" sz="4000" dirty="0" smtClean="0"/>
              <a:t> </a:t>
            </a:r>
            <a:r>
              <a:rPr kumimoji="1" lang="en-US" altLang="zh-CN" sz="4000" dirty="0" smtClean="0"/>
              <a:t>prototype</a:t>
            </a:r>
            <a:r>
              <a:rPr kumimoji="1" lang="zh-CN" altLang="en-US" sz="4000" dirty="0" smtClean="0"/>
              <a:t> </a:t>
            </a:r>
            <a:r>
              <a:rPr kumimoji="1" lang="en-US" altLang="zh-CN" sz="4000" dirty="0" smtClean="0"/>
              <a:t>beam</a:t>
            </a:r>
            <a:r>
              <a:rPr kumimoji="1" lang="zh-CN" altLang="en-US" sz="4000" dirty="0" smtClean="0"/>
              <a:t> </a:t>
            </a:r>
            <a:r>
              <a:rPr kumimoji="1" lang="en-US" altLang="zh-CN" sz="4000" dirty="0" smtClean="0"/>
              <a:t>test</a:t>
            </a:r>
            <a:r>
              <a:rPr kumimoji="1" lang="zh-CN" altLang="en-US" sz="4000" dirty="0" smtClean="0"/>
              <a:t> </a:t>
            </a:r>
            <a:r>
              <a:rPr kumimoji="1" lang="en-US" altLang="zh-CN" sz="4000" dirty="0" smtClean="0"/>
              <a:t>report</a:t>
            </a:r>
            <a:endParaRPr kumimoji="1" lang="zh-CN" altLang="en-US" sz="4000" dirty="0"/>
          </a:p>
        </p:txBody>
      </p:sp>
    </p:spTree>
    <p:extLst>
      <p:ext uri="{BB962C8B-B14F-4D97-AF65-F5344CB8AC3E}">
        <p14:creationId xmlns:p14="http://schemas.microsoft.com/office/powerpoint/2010/main" val="40166791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4432" y="0"/>
            <a:ext cx="9619774" cy="589935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0070C0"/>
                </a:solidFill>
              </a:rPr>
              <a:t>Test at </a:t>
            </a:r>
            <a:r>
              <a:rPr lang="en-US" dirty="0" err="1" smtClean="0">
                <a:solidFill>
                  <a:srgbClr val="0070C0"/>
                </a:solidFill>
              </a:rPr>
              <a:t>Fermilab</a:t>
            </a:r>
            <a:endParaRPr lang="en-US" dirty="0">
              <a:solidFill>
                <a:srgbClr val="0070C0"/>
              </a:solidFill>
            </a:endParaRPr>
          </a:p>
        </p:txBody>
      </p:sp>
      <p:pic>
        <p:nvPicPr>
          <p:cNvPr id="7" name="内容占位符 6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37944"/>
            <a:ext cx="5345252" cy="3006704"/>
          </a:xfr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5253" y="646148"/>
            <a:ext cx="5330666" cy="2998500"/>
          </a:xfrm>
          <a:prstGeom prst="rect">
            <a:avLst/>
          </a:prstGeom>
        </p:spPr>
      </p:pic>
      <p:sp>
        <p:nvSpPr>
          <p:cNvPr id="9" name="日期占位符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826C05-93E4-4AE1-8DA5-4623C82CBA6A}" type="datetime1">
              <a:rPr lang="en-US" altLang="zh-CN" smtClean="0"/>
              <a:t>6/30/15</a:t>
            </a:fld>
            <a:endParaRPr lang="en-US"/>
          </a:p>
        </p:txBody>
      </p:sp>
      <p:sp>
        <p:nvSpPr>
          <p:cNvPr id="11" name="灯片编号占位符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E6587A-BF88-D648-8266-18148C3B2A25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4" name="矩形 3"/>
          <p:cNvSpPr/>
          <p:nvPr/>
        </p:nvSpPr>
        <p:spPr>
          <a:xfrm>
            <a:off x="2445886" y="1736299"/>
            <a:ext cx="1165123" cy="516194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" name="直接箭头连接符 5"/>
          <p:cNvCxnSpPr>
            <a:stCxn id="4" idx="2"/>
          </p:cNvCxnSpPr>
          <p:nvPr/>
        </p:nvCxnSpPr>
        <p:spPr>
          <a:xfrm flipH="1">
            <a:off x="2222629" y="2252493"/>
            <a:ext cx="805819" cy="1618761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844389" y="3871254"/>
            <a:ext cx="3202993" cy="41549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 smtClean="0"/>
              <a:t>BSO Calorimeter Prototype </a:t>
            </a:r>
            <a:endParaRPr lang="en-US" dirty="0"/>
          </a:p>
        </p:txBody>
      </p:sp>
      <p:sp>
        <p:nvSpPr>
          <p:cNvPr id="15" name="文本框 14"/>
          <p:cNvSpPr txBox="1"/>
          <p:nvPr/>
        </p:nvSpPr>
        <p:spPr>
          <a:xfrm>
            <a:off x="6144523" y="1044812"/>
            <a:ext cx="210955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</a:rPr>
              <a:t>Cos</a:t>
            </a:r>
            <a:r>
              <a:rPr lang="en-US" altLang="zh-CN" sz="2400" b="1" dirty="0" smtClean="0">
                <a:solidFill>
                  <a:srgbClr val="FF0000"/>
                </a:solidFill>
              </a:rPr>
              <a:t>mic ray test</a:t>
            </a: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480363" y="643174"/>
            <a:ext cx="147513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</a:rPr>
              <a:t>Beam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 </a:t>
            </a:r>
            <a:r>
              <a:rPr lang="en-US" altLang="zh-CN" sz="2400" b="1" dirty="0" smtClean="0">
                <a:solidFill>
                  <a:srgbClr val="FF0000"/>
                </a:solidFill>
              </a:rPr>
              <a:t>test</a:t>
            </a: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89558" y="4667713"/>
            <a:ext cx="9693954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/>
              <a:t>Each channel of the prototype was tested </a:t>
            </a:r>
            <a:r>
              <a:rPr lang="en-US" altLang="zh-CN" dirty="0" smtClean="0"/>
              <a:t>with</a:t>
            </a:r>
            <a:r>
              <a:rPr lang="zh-CN" altLang="en-US" dirty="0" smtClean="0"/>
              <a:t> </a:t>
            </a:r>
            <a:r>
              <a:rPr lang="en-US" altLang="zh-CN" dirty="0" smtClean="0"/>
              <a:t>cosmic</a:t>
            </a:r>
            <a:r>
              <a:rPr lang="zh-CN" altLang="en-US" dirty="0" smtClean="0"/>
              <a:t> </a:t>
            </a:r>
            <a:r>
              <a:rPr lang="en-US" altLang="zh-CN" dirty="0" smtClean="0"/>
              <a:t>ray</a:t>
            </a:r>
            <a:r>
              <a:rPr lang="zh-CN" altLang="en-US" dirty="0" smtClean="0"/>
              <a:t> </a:t>
            </a:r>
            <a:r>
              <a:rPr lang="en-US" altLang="zh-CN" dirty="0" smtClean="0"/>
              <a:t>and </a:t>
            </a:r>
            <a:r>
              <a:rPr lang="en-US" altLang="zh-CN" dirty="0"/>
              <a:t>confirmed working well before the beam test when arrived at FNAL. </a:t>
            </a:r>
            <a:r>
              <a:rPr lang="en-GB" altLang="zh-CN" dirty="0"/>
              <a:t>The prototype is located on the top of the </a:t>
            </a:r>
            <a:r>
              <a:rPr lang="en-GB" altLang="zh-CN" dirty="0" err="1"/>
              <a:t>HCal</a:t>
            </a:r>
            <a:r>
              <a:rPr lang="en-GB" altLang="zh-CN" dirty="0"/>
              <a:t> during the beam test.</a:t>
            </a:r>
            <a:r>
              <a:rPr lang="en-US" altLang="zh-CN" dirty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25740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9324"/>
    </mc:Choice>
    <mc:Fallback xmlns="">
      <p:transition spd="slow" advTm="29324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/>
          <p:cNvSpPr>
            <a:spLocks noGrp="1"/>
          </p:cNvSpPr>
          <p:nvPr>
            <p:ph type="title"/>
          </p:nvPr>
        </p:nvSpPr>
        <p:spPr>
          <a:xfrm>
            <a:off x="534432" y="0"/>
            <a:ext cx="9619774" cy="604684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Beam Profile </a:t>
            </a:r>
            <a:endParaRPr lang="en-US" dirty="0"/>
          </a:p>
        </p:txBody>
      </p:sp>
      <p:pic>
        <p:nvPicPr>
          <p:cNvPr id="9" name="内容占位符 8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661274" y="746121"/>
            <a:ext cx="3662202" cy="4984750"/>
          </a:xfrm>
        </p:spPr>
      </p:pic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1E6517-09F5-462E-AECD-190845991163}" type="datetime1">
              <a:rPr lang="en-US" altLang="zh-CN" smtClean="0"/>
              <a:t>6/30/15</a:t>
            </a:fld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E6587A-BF88-D648-8266-18148C3B2A25}" type="slidenum">
              <a:rPr lang="en-US" smtClean="0"/>
              <a:pPr/>
              <a:t>3</a:t>
            </a:fld>
            <a:endParaRPr 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6022284" y="403242"/>
            <a:ext cx="3662202" cy="5670507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1076632" y="810570"/>
            <a:ext cx="2462469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70C0"/>
                </a:solidFill>
              </a:rPr>
              <a:t>Beam Profile@5GeV</a:t>
            </a:r>
            <a:endParaRPr lang="en-US" b="1" dirty="0">
              <a:solidFill>
                <a:srgbClr val="0070C0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169742" y="810570"/>
            <a:ext cx="2462469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70C0"/>
                </a:solidFill>
              </a:rPr>
              <a:t>Beam Profile@3GeV</a:t>
            </a:r>
            <a:endParaRPr lang="en-US" b="1" dirty="0">
              <a:solidFill>
                <a:srgbClr val="0070C0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5620" y="5298681"/>
            <a:ext cx="3056919" cy="1658541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3539101" y="5249062"/>
            <a:ext cx="6925203" cy="170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zh-CN" dirty="0"/>
              <a:t>The beam spread is on the order of s ~ 10 mm. The beam momentum resolution is around 5.7%. The beam rate is not stable at low energy and we are not able to have sufficient data, especially for 1 </a:t>
            </a:r>
            <a:r>
              <a:rPr lang="en-GB" altLang="zh-CN" dirty="0" err="1"/>
              <a:t>GeV</a:t>
            </a:r>
            <a:r>
              <a:rPr lang="en-GB" altLang="zh-CN" dirty="0"/>
              <a:t>. It is hard to characterise the crystal intrinsic performance with such beam condition this time.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7571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18"/>
    </mc:Choice>
    <mc:Fallback xmlns="">
      <p:transition spd="slow" advTm="418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Beam</a:t>
            </a:r>
            <a:r>
              <a:rPr lang="zh-CN" altLang="en-US" dirty="0" smtClean="0"/>
              <a:t> </a:t>
            </a:r>
            <a:r>
              <a:rPr lang="en-US" altLang="zh-CN" dirty="0" smtClean="0"/>
              <a:t>test</a:t>
            </a:r>
            <a:r>
              <a:rPr lang="zh-CN" altLang="en-US" dirty="0" smtClean="0"/>
              <a:t> </a:t>
            </a:r>
            <a:r>
              <a:rPr lang="en-US" dirty="0" smtClean="0"/>
              <a:t>result</a:t>
            </a:r>
            <a:endParaRPr 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75AA22-43A9-4263-8296-11335B4A63C2}" type="datetime1">
              <a:rPr lang="en-US" altLang="zh-CN" smtClean="0"/>
              <a:t>6/30/15</a:t>
            </a:fld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E6587A-BF88-D648-8266-18148C3B2A25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8" name="文本框 7"/>
          <p:cNvSpPr txBox="1"/>
          <p:nvPr/>
        </p:nvSpPr>
        <p:spPr>
          <a:xfrm>
            <a:off x="13805" y="5362132"/>
            <a:ext cx="6824949" cy="170816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altLang="zh-CN" dirty="0"/>
              <a:t>The filter paper should not be used in the central channel, since most of the energy deposited </a:t>
            </a:r>
            <a:r>
              <a:rPr lang="en-GB" altLang="zh-CN" dirty="0" smtClean="0"/>
              <a:t>there. It </a:t>
            </a:r>
            <a:r>
              <a:rPr lang="en-GB" altLang="zh-CN" dirty="0"/>
              <a:t>was used for protection under high beam </a:t>
            </a:r>
            <a:r>
              <a:rPr lang="en-GB" altLang="zh-CN" dirty="0" smtClean="0"/>
              <a:t>energy</a:t>
            </a:r>
            <a:r>
              <a:rPr lang="en-US" altLang="zh-CN" dirty="0" smtClean="0"/>
              <a:t>.</a:t>
            </a:r>
            <a:r>
              <a:rPr lang="en-US" altLang="zh-CN" dirty="0" smtClean="0"/>
              <a:t> </a:t>
            </a:r>
            <a:r>
              <a:rPr lang="en-GB" altLang="zh-CN" dirty="0"/>
              <a:t>But later on we do not have sufficient time to take the filter out. This leads to a large fraction of energy missing and is hard to be calibrated.</a:t>
            </a:r>
            <a:r>
              <a:rPr lang="en-US" altLang="zh-CN" dirty="0"/>
              <a:t> </a:t>
            </a:r>
            <a:endParaRPr lang="en-US" altLang="zh-CN" dirty="0" smtClean="0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0898" y="847258"/>
            <a:ext cx="4505683" cy="430978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19326" y="1130169"/>
            <a:ext cx="5516911" cy="3981771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6949194" y="5406330"/>
            <a:ext cx="3542719" cy="138499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altLang="zh-CN" dirty="0"/>
              <a:t>Raw </a:t>
            </a:r>
            <a:r>
              <a:rPr lang="en-US" altLang="zh-CN" dirty="0" smtClean="0"/>
              <a:t>energy resolution w</a:t>
            </a:r>
            <a:r>
              <a:rPr lang="en-US" altLang="zh-CN" dirty="0" smtClean="0"/>
              <a:t>/o</a:t>
            </a:r>
            <a:r>
              <a:rPr lang="en-US" altLang="zh-CN" dirty="0" smtClean="0"/>
              <a:t> gain calibration</a:t>
            </a:r>
            <a:endParaRPr lang="en-US" altLang="zh-CN" dirty="0"/>
          </a:p>
          <a:p>
            <a:r>
              <a:rPr lang="en-US" altLang="zh-CN" dirty="0"/>
              <a:t>No </a:t>
            </a:r>
            <a:r>
              <a:rPr lang="en-US" altLang="zh-CN" dirty="0" smtClean="0"/>
              <a:t>beam momentum resolution correction</a:t>
            </a:r>
            <a:endParaRPr lang="en-US" altLang="zh-CN" dirty="0"/>
          </a:p>
        </p:txBody>
      </p:sp>
      <p:sp>
        <p:nvSpPr>
          <p:cNvPr id="13" name="文本框 12"/>
          <p:cNvSpPr txBox="1"/>
          <p:nvPr/>
        </p:nvSpPr>
        <p:spPr>
          <a:xfrm>
            <a:off x="3834081" y="1310190"/>
            <a:ext cx="107323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600" dirty="0" smtClean="0"/>
              <a:t>Central</a:t>
            </a:r>
            <a:r>
              <a:rPr kumimoji="1" lang="en-US" altLang="zh-CN" sz="1600" dirty="0" smtClean="0"/>
              <a:t> CH</a:t>
            </a:r>
            <a:endParaRPr kumimoji="1" lang="zh-CN" altLang="en-US" sz="1600" dirty="0"/>
          </a:p>
        </p:txBody>
      </p:sp>
      <p:sp>
        <p:nvSpPr>
          <p:cNvPr id="14" name="文本框 13"/>
          <p:cNvSpPr txBox="1"/>
          <p:nvPr/>
        </p:nvSpPr>
        <p:spPr>
          <a:xfrm>
            <a:off x="1584385" y="2815531"/>
            <a:ext cx="88427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600" dirty="0" smtClean="0"/>
              <a:t>dead CH</a:t>
            </a:r>
            <a:endParaRPr kumimoji="1" lang="zh-CN" altLang="en-US" sz="1600" dirty="0"/>
          </a:p>
        </p:txBody>
      </p:sp>
    </p:spTree>
    <p:extLst>
      <p:ext uri="{BB962C8B-B14F-4D97-AF65-F5344CB8AC3E}">
        <p14:creationId xmlns:p14="http://schemas.microsoft.com/office/powerpoint/2010/main" val="1231849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1730"/>
    </mc:Choice>
    <mc:Fallback xmlns="">
      <p:transition spd="slow" advTm="51730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Simulation</a:t>
            </a:r>
            <a:endParaRPr 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75AA22-43A9-4263-8296-11335B4A63C2}" type="datetime1">
              <a:rPr lang="en-US" altLang="zh-CN" smtClean="0"/>
              <a:t>6/30/15</a:t>
            </a:fld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E6587A-BF88-D648-8266-18148C3B2A25}" type="slidenum">
              <a:rPr lang="en-US" smtClean="0"/>
              <a:pPr/>
              <a:t>5</a:t>
            </a:fld>
            <a:endParaRPr 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23" y="943893"/>
            <a:ext cx="5286409" cy="3805193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88984" y="922886"/>
            <a:ext cx="5430666" cy="3909030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492845" y="4774074"/>
            <a:ext cx="9619774" cy="23544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zh-CN" dirty="0" err="1" smtClean="0"/>
              <a:t>Geant</a:t>
            </a:r>
            <a:r>
              <a:rPr lang="en-US" altLang="zh-CN" dirty="0" smtClean="0"/>
              <a:t>4</a:t>
            </a:r>
            <a:r>
              <a:rPr lang="zh-CN" altLang="en-US" dirty="0" smtClean="0"/>
              <a:t> </a:t>
            </a:r>
            <a:r>
              <a:rPr lang="en-US" altLang="zh-CN" dirty="0" smtClean="0"/>
              <a:t>simulation</a:t>
            </a:r>
            <a:r>
              <a:rPr lang="zh-CN" altLang="en-US" dirty="0" smtClean="0"/>
              <a:t> </a:t>
            </a:r>
            <a:r>
              <a:rPr lang="en-US" altLang="zh-CN" dirty="0" smtClean="0"/>
              <a:t>with</a:t>
            </a:r>
            <a:r>
              <a:rPr lang="zh-CN" altLang="en-US" dirty="0" smtClean="0"/>
              <a:t> </a:t>
            </a:r>
            <a:r>
              <a:rPr lang="en-US" altLang="zh-CN" dirty="0" smtClean="0"/>
              <a:t>3x3</a:t>
            </a:r>
            <a:r>
              <a:rPr lang="zh-CN" altLang="en-US" dirty="0" smtClean="0"/>
              <a:t> </a:t>
            </a:r>
            <a:r>
              <a:rPr lang="en-US" altLang="zh-CN" dirty="0" smtClean="0"/>
              <a:t>module.</a:t>
            </a:r>
            <a:endParaRPr lang="en-GB" altLang="zh-CN" dirty="0" smtClean="0"/>
          </a:p>
          <a:p>
            <a:pPr marL="457200" indent="-457200">
              <a:buAutoNum type="alphaLcParenBoth"/>
            </a:pPr>
            <a:r>
              <a:rPr lang="en-GB" altLang="zh-CN" dirty="0" smtClean="0"/>
              <a:t>The </a:t>
            </a:r>
            <a:r>
              <a:rPr lang="en-GB" altLang="zh-CN" dirty="0"/>
              <a:t>fraction of missing energy versus </a:t>
            </a:r>
            <a:r>
              <a:rPr lang="en-GB" altLang="zh-CN" dirty="0" smtClean="0"/>
              <a:t>the</a:t>
            </a:r>
            <a:r>
              <a:rPr lang="zh-CN" altLang="en-US" dirty="0" smtClean="0"/>
              <a:t> </a:t>
            </a:r>
            <a:r>
              <a:rPr lang="en-GB" altLang="zh-CN" dirty="0" smtClean="0"/>
              <a:t>incident </a:t>
            </a:r>
            <a:r>
              <a:rPr lang="en-GB" altLang="zh-CN" dirty="0"/>
              <a:t>beam </a:t>
            </a:r>
            <a:r>
              <a:rPr lang="en-GB" altLang="zh-CN" dirty="0" smtClean="0"/>
              <a:t>energy</a:t>
            </a:r>
            <a:r>
              <a:rPr lang="en-US" altLang="zh-CN" dirty="0" smtClean="0"/>
              <a:t>.</a:t>
            </a:r>
          </a:p>
          <a:p>
            <a:pPr marL="457200" indent="-457200">
              <a:buAutoNum type="alphaLcParenBoth"/>
            </a:pPr>
            <a:r>
              <a:rPr lang="en-US" altLang="zh-CN" dirty="0" smtClean="0"/>
              <a:t> </a:t>
            </a:r>
            <a:r>
              <a:rPr lang="en-GB" altLang="zh-CN" dirty="0"/>
              <a:t>The intrinsic energy resolution from </a:t>
            </a:r>
            <a:r>
              <a:rPr lang="en-GB" altLang="zh-CN" dirty="0" smtClean="0"/>
              <a:t>simulation</a:t>
            </a:r>
            <a:r>
              <a:rPr lang="zh-CN" altLang="zh-CN" dirty="0" smtClean="0"/>
              <a:t>.</a:t>
            </a:r>
            <a:endParaRPr lang="en-US" altLang="zh-CN" dirty="0" smtClean="0"/>
          </a:p>
          <a:p>
            <a:endParaRPr lang="en-US" altLang="zh-CN" dirty="0" smtClean="0"/>
          </a:p>
          <a:p>
            <a:r>
              <a:rPr lang="en-US" altLang="zh-CN" dirty="0" smtClean="0"/>
              <a:t>The</a:t>
            </a:r>
            <a:r>
              <a:rPr lang="zh-CN" altLang="en-US" dirty="0" smtClean="0"/>
              <a:t> </a:t>
            </a:r>
            <a:r>
              <a:rPr lang="en-US" altLang="zh-CN" dirty="0" smtClean="0"/>
              <a:t>large</a:t>
            </a:r>
            <a:r>
              <a:rPr lang="zh-CN" altLang="en-US" dirty="0" smtClean="0"/>
              <a:t> </a:t>
            </a:r>
            <a:r>
              <a:rPr lang="en-US" altLang="zh-CN" dirty="0" smtClean="0"/>
              <a:t>difference</a:t>
            </a:r>
            <a:r>
              <a:rPr lang="zh-CN" altLang="en-US" dirty="0" smtClean="0"/>
              <a:t> </a:t>
            </a:r>
            <a:r>
              <a:rPr lang="en-US" altLang="zh-CN" dirty="0" smtClean="0"/>
              <a:t>between</a:t>
            </a:r>
            <a:r>
              <a:rPr lang="zh-CN" altLang="en-US" dirty="0" smtClean="0"/>
              <a:t> </a:t>
            </a:r>
            <a:r>
              <a:rPr lang="en-US" altLang="zh-CN" dirty="0" smtClean="0"/>
              <a:t>simulation</a:t>
            </a:r>
            <a:r>
              <a:rPr lang="zh-CN" altLang="en-US" dirty="0" smtClean="0"/>
              <a:t> </a:t>
            </a:r>
            <a:r>
              <a:rPr lang="en-US" altLang="zh-CN" dirty="0" smtClean="0"/>
              <a:t>and</a:t>
            </a:r>
            <a:r>
              <a:rPr lang="zh-CN" altLang="en-US" dirty="0" smtClean="0"/>
              <a:t> </a:t>
            </a:r>
            <a:r>
              <a:rPr lang="en-US" altLang="zh-CN" dirty="0" smtClean="0"/>
              <a:t>data</a:t>
            </a:r>
            <a:r>
              <a:rPr lang="zh-CN" altLang="en-US" dirty="0" smtClean="0"/>
              <a:t> </a:t>
            </a:r>
            <a:r>
              <a:rPr lang="en-US" altLang="zh-CN" dirty="0" smtClean="0"/>
              <a:t>may</a:t>
            </a:r>
            <a:r>
              <a:rPr lang="zh-CN" altLang="en-US" dirty="0" smtClean="0"/>
              <a:t> </a:t>
            </a:r>
            <a:r>
              <a:rPr lang="en-US" altLang="zh-CN" dirty="0" smtClean="0"/>
              <a:t>caused</a:t>
            </a:r>
            <a:r>
              <a:rPr lang="zh-CN" altLang="en-US" dirty="0" smtClean="0"/>
              <a:t> </a:t>
            </a:r>
            <a:r>
              <a:rPr lang="en-US" altLang="zh-CN" dirty="0" smtClean="0"/>
              <a:t>by</a:t>
            </a:r>
            <a:r>
              <a:rPr lang="zh-CN" altLang="en-US" dirty="0" smtClean="0"/>
              <a:t> </a:t>
            </a:r>
            <a:r>
              <a:rPr lang="en-GB" altLang="zh-CN" dirty="0"/>
              <a:t>beam position, different gain for each </a:t>
            </a:r>
            <a:r>
              <a:rPr lang="en-GB" altLang="zh-CN" dirty="0" smtClean="0"/>
              <a:t>channel</a:t>
            </a:r>
            <a:r>
              <a:rPr lang="en-US" altLang="zh-CN" dirty="0" smtClean="0"/>
              <a:t>,</a:t>
            </a:r>
            <a:r>
              <a:rPr lang="en-GB" altLang="zh-CN" dirty="0" smtClean="0"/>
              <a:t> </a:t>
            </a:r>
            <a:r>
              <a:rPr lang="en-GB" altLang="zh-CN" dirty="0"/>
              <a:t>photon reduction of the </a:t>
            </a:r>
            <a:r>
              <a:rPr lang="en-GB" altLang="zh-CN" dirty="0" smtClean="0"/>
              <a:t>filter</a:t>
            </a:r>
            <a:r>
              <a:rPr lang="zh-CN" altLang="en-US" dirty="0" smtClean="0"/>
              <a:t> </a:t>
            </a:r>
            <a:r>
              <a:rPr lang="en-US" altLang="zh-CN" dirty="0" smtClean="0"/>
              <a:t>and</a:t>
            </a:r>
            <a:r>
              <a:rPr lang="zh-CN" altLang="en-US" dirty="0" smtClean="0"/>
              <a:t> </a:t>
            </a:r>
            <a:r>
              <a:rPr lang="en-US" altLang="zh-CN" dirty="0" smtClean="0"/>
              <a:t>random</a:t>
            </a:r>
            <a:r>
              <a:rPr lang="zh-CN" altLang="en-US" dirty="0" smtClean="0"/>
              <a:t> </a:t>
            </a:r>
            <a:r>
              <a:rPr lang="en-US" altLang="zh-CN" dirty="0" smtClean="0"/>
              <a:t>trigger</a:t>
            </a:r>
            <a:r>
              <a:rPr lang="zh-CN" altLang="en-US" dirty="0" smtClean="0"/>
              <a:t> </a:t>
            </a:r>
            <a:r>
              <a:rPr lang="en-US" altLang="zh-CN" dirty="0" smtClean="0"/>
              <a:t>with</a:t>
            </a:r>
            <a:r>
              <a:rPr lang="zh-CN" altLang="en-US" dirty="0" smtClean="0"/>
              <a:t> </a:t>
            </a:r>
            <a:r>
              <a:rPr lang="en-US" altLang="zh-CN" dirty="0" smtClean="0"/>
              <a:t>70ns</a:t>
            </a:r>
            <a:r>
              <a:rPr lang="zh-CN" altLang="en-US" dirty="0" smtClean="0"/>
              <a:t> </a:t>
            </a:r>
            <a:r>
              <a:rPr lang="en-US" altLang="zh-CN" dirty="0" smtClean="0"/>
              <a:t>gate</a:t>
            </a:r>
            <a:r>
              <a:rPr lang="zh-CN" altLang="en-US" dirty="0" smtClean="0"/>
              <a:t> </a:t>
            </a:r>
            <a:r>
              <a:rPr lang="en-US" altLang="zh-CN" dirty="0" smtClean="0"/>
              <a:t>width</a:t>
            </a:r>
            <a:r>
              <a:rPr lang="zh-CN" altLang="zh-CN" dirty="0" smtClean="0"/>
              <a:t>.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66521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22"/>
    </mc:Choice>
    <mc:Fallback xmlns="">
      <p:transition spd="slow" advTm="222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75AA22-43A9-4263-8296-11335B4A63C2}" type="datetime1">
              <a:rPr lang="en-US" altLang="zh-CN" smtClean="0"/>
              <a:t>6/30/15</a:t>
            </a:fld>
            <a:endParaRPr 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E6587A-BF88-D648-8266-18148C3B2A25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7" name="文本框 6"/>
          <p:cNvSpPr txBox="1"/>
          <p:nvPr/>
        </p:nvSpPr>
        <p:spPr>
          <a:xfrm>
            <a:off x="3741196" y="2968179"/>
            <a:ext cx="297589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4000" dirty="0" smtClean="0"/>
              <a:t>Back</a:t>
            </a:r>
            <a:r>
              <a:rPr kumimoji="1" lang="en-US" altLang="zh-CN" sz="4000" dirty="0" smtClean="0"/>
              <a:t>up</a:t>
            </a:r>
            <a:r>
              <a:rPr kumimoji="1" lang="zh-CN" altLang="en-US" sz="4000" dirty="0" smtClean="0"/>
              <a:t> </a:t>
            </a:r>
            <a:r>
              <a:rPr kumimoji="1" lang="en-US" altLang="zh-CN" sz="4000" dirty="0" smtClean="0"/>
              <a:t>slides</a:t>
            </a:r>
            <a:endParaRPr kumimoji="1" lang="zh-CN" altLang="en-US" sz="4000" dirty="0"/>
          </a:p>
        </p:txBody>
      </p:sp>
    </p:spTree>
    <p:extLst>
      <p:ext uri="{BB962C8B-B14F-4D97-AF65-F5344CB8AC3E}">
        <p14:creationId xmlns:p14="http://schemas.microsoft.com/office/powerpoint/2010/main" val="7070919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4432" y="0"/>
            <a:ext cx="9619774" cy="611917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>Beam Test DAQ System</a:t>
            </a:r>
            <a:endParaRPr lang="en-US" dirty="0"/>
          </a:p>
        </p:txBody>
      </p:sp>
      <p:pic>
        <p:nvPicPr>
          <p:cNvPr id="7" name="内容占位符 6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87201" y="727692"/>
            <a:ext cx="5430057" cy="3745286"/>
          </a:xfrm>
          <a:prstGeom prst="rect">
            <a:avLst/>
          </a:prstGeom>
        </p:spPr>
      </p:pic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75AA22-43A9-4263-8296-11335B4A63C2}" type="datetime1">
              <a:rPr lang="en-US" altLang="zh-CN" smtClean="0"/>
              <a:t>6/30/15</a:t>
            </a:fld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E6587A-BF88-D648-8266-18148C3B2A25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3" name="文本框 2"/>
          <p:cNvSpPr txBox="1"/>
          <p:nvPr/>
        </p:nvSpPr>
        <p:spPr>
          <a:xfrm>
            <a:off x="6370993" y="1055160"/>
            <a:ext cx="388516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</a:rPr>
              <a:t>Trigger : </a:t>
            </a:r>
          </a:p>
          <a:p>
            <a:r>
              <a:rPr lang="en-US" sz="2400" dirty="0" err="1" smtClean="0">
                <a:solidFill>
                  <a:srgbClr val="FF0000"/>
                </a:solidFill>
              </a:rPr>
              <a:t>Sum_All</a:t>
            </a:r>
            <a:r>
              <a:rPr lang="en-US" sz="2400" dirty="0" err="1">
                <a:solidFill>
                  <a:srgbClr val="FF0000"/>
                </a:solidFill>
              </a:rPr>
              <a:t>_</a:t>
            </a:r>
            <a:r>
              <a:rPr lang="en-US" sz="2400" dirty="0" err="1" smtClean="0">
                <a:solidFill>
                  <a:srgbClr val="FF0000"/>
                </a:solidFill>
              </a:rPr>
              <a:t>channel</a:t>
            </a:r>
            <a:r>
              <a:rPr lang="en-US" sz="2400" dirty="0" smtClean="0">
                <a:solidFill>
                  <a:srgbClr val="FF0000"/>
                </a:solidFill>
              </a:rPr>
              <a:t>&gt; Threshold </a:t>
            </a:r>
            <a:endParaRPr lang="en-US" sz="2400" dirty="0">
              <a:solidFill>
                <a:srgbClr val="FF0000"/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33363" y="4796874"/>
            <a:ext cx="2977207" cy="250085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42384" y="4840285"/>
            <a:ext cx="3054512" cy="22852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6084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50"/>
    </mc:Choice>
    <mc:Fallback xmlns="">
      <p:transition spd="slow" advTm="250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Raw Energy Resolution</a:t>
            </a:r>
            <a:endParaRPr lang="en-US" dirty="0"/>
          </a:p>
        </p:txBody>
      </p:sp>
      <p:pic>
        <p:nvPicPr>
          <p:cNvPr id="7" name="内容占位符 6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1275873"/>
            <a:ext cx="6335242" cy="4702548"/>
          </a:xfrm>
          <a:prstGeom prst="rect">
            <a:avLst/>
          </a:prstGeom>
        </p:spPr>
      </p:pic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75AA22-43A9-4263-8296-11335B4A63C2}" type="datetime1">
              <a:rPr lang="en-US" altLang="zh-CN" smtClean="0"/>
              <a:t>6/30/15</a:t>
            </a:fld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E6587A-BF88-D648-8266-18148C3B2A25}" type="slidenum">
              <a:rPr lang="en-US" smtClean="0"/>
              <a:pPr/>
              <a:t>8</a:t>
            </a:fld>
            <a:endParaRPr lang="en-US"/>
          </a:p>
        </p:txBody>
      </p:sp>
      <p:sp>
        <p:nvSpPr>
          <p:cNvPr id="8" name="文本框 7"/>
          <p:cNvSpPr txBox="1"/>
          <p:nvPr/>
        </p:nvSpPr>
        <p:spPr>
          <a:xfrm>
            <a:off x="3166499" y="4422293"/>
            <a:ext cx="226404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/>
              <a:t>Raw </a:t>
            </a:r>
            <a:r>
              <a:rPr lang="en-US" altLang="zh-CN" sz="2000" dirty="0" err="1" smtClean="0"/>
              <a:t>Adc</a:t>
            </a:r>
            <a:r>
              <a:rPr lang="en-US" altLang="zh-CN" sz="2000" dirty="0" smtClean="0"/>
              <a:t> </a:t>
            </a:r>
            <a:r>
              <a:rPr lang="en-US" altLang="zh-CN" sz="2000" dirty="0" smtClean="0"/>
              <a:t>@ 5GeV</a:t>
            </a:r>
            <a:endParaRPr lang="en-US" altLang="zh-CN" sz="2000" dirty="0" smtClean="0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84848" y="833452"/>
            <a:ext cx="3962244" cy="296434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06167" y="3908238"/>
            <a:ext cx="4005493" cy="29392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8496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22"/>
    </mc:Choice>
    <mc:Fallback xmlns="">
      <p:transition spd="slow" advTm="222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Yifei_themes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Yifei_themes.thmx</Template>
  <TotalTime>33873</TotalTime>
  <Words>297</Words>
  <Application>Microsoft Macintosh PowerPoint</Application>
  <PresentationFormat>自定义</PresentationFormat>
  <Paragraphs>42</Paragraphs>
  <Slides>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9" baseType="lpstr">
      <vt:lpstr>Yifei_themes</vt:lpstr>
      <vt:lpstr>PowerPoint 演示文稿</vt:lpstr>
      <vt:lpstr>Test at Fermilab</vt:lpstr>
      <vt:lpstr>Beam Profile </vt:lpstr>
      <vt:lpstr>Beam test result</vt:lpstr>
      <vt:lpstr>Simulation</vt:lpstr>
      <vt:lpstr>PowerPoint 演示文稿</vt:lpstr>
      <vt:lpstr>Beam Test DAQ System</vt:lpstr>
      <vt:lpstr>Raw Energy Resolution</vt:lpstr>
    </vt:vector>
  </TitlesOfParts>
  <Company>ustc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Yifei</dc:creator>
  <cp:lastModifiedBy>Ephy Zhang</cp:lastModifiedBy>
  <cp:revision>694</cp:revision>
  <cp:lastPrinted>2011-11-28T03:00:53Z</cp:lastPrinted>
  <dcterms:created xsi:type="dcterms:W3CDTF">2011-12-10T11:38:57Z</dcterms:created>
  <dcterms:modified xsi:type="dcterms:W3CDTF">2015-06-30T01:23:49Z</dcterms:modified>
</cp:coreProperties>
</file>